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5 is about text searching/string matching using regular expressions</a:t>
            </a:r>
          </a:p>
          <a:p>
            <a:r>
              <a:rPr lang="en-US" dirty="0"/>
              <a:t>(Ch. 2 of </a:t>
            </a:r>
            <a:r>
              <a:rPr lang="en-US" dirty="0" err="1"/>
              <a:t>Jurafsky</a:t>
            </a:r>
            <a:r>
              <a:rPr lang="en-US" dirty="0"/>
              <a:t> Martin)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804AA3C-25D1-4CE3-B770-14A53BA5A0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4"/>
    </mc:Choice>
    <mc:Fallback xmlns="">
      <p:transition spd="slow" advTm="17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(R.E.)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Introduced by Kleene (1956)</a:t>
            </a:r>
          </a:p>
          <a:p>
            <a:r>
              <a:rPr lang="en-US" dirty="0"/>
              <a:t>It is a formal notation for a sequence of symbols that denote the text snippet we are interested in.</a:t>
            </a:r>
          </a:p>
          <a:p>
            <a:r>
              <a:rPr lang="en-US" dirty="0"/>
              <a:t>Text matching implemented through Finite State Automata-FSA (or DFA)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08ABCE-D496-43C5-832F-DF1432BCD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023"/>
    </mc:Choice>
    <mc:Fallback xmlns="">
      <p:transition spd="slow" advTm="174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a regular expression?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Identify the input text or string to be matched.</a:t>
            </a:r>
          </a:p>
          <a:p>
            <a:pPr marL="0" indent="0">
              <a:buNone/>
            </a:pPr>
            <a:r>
              <a:rPr lang="en-US" dirty="0"/>
              <a:t>Design the R.E. for this text and place it within slashes /R.E./</a:t>
            </a:r>
          </a:p>
          <a:p>
            <a:pPr marL="0" indent="0">
              <a:buNone/>
            </a:pPr>
            <a:r>
              <a:rPr lang="en-US" dirty="0"/>
              <a:t>Usually, the first match in the document is returned (alternatively, every match can be returned!)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Now we will see some examples: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 1-  Text: </a:t>
            </a:r>
            <a:r>
              <a:rPr lang="en-US" dirty="0">
                <a:solidFill>
                  <a:srgbClr val="7030A0"/>
                </a:solidFill>
              </a:rPr>
              <a:t>Natural Language Processing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R.E.: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Natural˽Language</a:t>
            </a:r>
            <a:r>
              <a:rPr lang="en-US" dirty="0">
                <a:solidFill>
                  <a:srgbClr val="FF0000"/>
                </a:solidFill>
              </a:rPr>
              <a:t> ˽Processing/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1C53B43-8E0D-4CD4-8692-FD91CFCD5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36"/>
    </mc:Choice>
    <mc:Fallback xmlns="">
      <p:transition spd="slow" advTm="90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a regular expression?...........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Consider the para (test document)</a:t>
            </a:r>
          </a:p>
          <a:p>
            <a:pPr marL="0" indent="0">
              <a:buNone/>
            </a:pPr>
            <a:r>
              <a:rPr lang="en-US" b="1" dirty="0">
                <a:latin typeface="Arial Narrow" panose="020B0606020202030204" pitchFamily="34" charset="0"/>
              </a:rPr>
              <a:t>I love Natural language processing because NLP is my favorite subject. Natural Lang Processing is also a subject in seventh semester. Processing Natural Language is the aim of the subject Natural Language Processing.</a:t>
            </a:r>
          </a:p>
          <a:p>
            <a:pPr marL="0" indent="0">
              <a:buNone/>
            </a:pPr>
            <a:r>
              <a:rPr lang="en-US" dirty="0"/>
              <a:t>Text search: 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Natural Language Processing </a:t>
            </a:r>
            <a:r>
              <a:rPr lang="en-US" dirty="0"/>
              <a:t>: RE:  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Natural˽Language</a:t>
            </a:r>
            <a:r>
              <a:rPr lang="en-US" dirty="0">
                <a:solidFill>
                  <a:srgbClr val="FF0000"/>
                </a:solidFill>
              </a:rPr>
              <a:t> ˽Processing/</a:t>
            </a:r>
          </a:p>
          <a:p>
            <a:pPr marL="0" indent="0">
              <a:buNone/>
            </a:pPr>
            <a:r>
              <a:rPr lang="en-US" sz="2400" i="1" dirty="0"/>
              <a:t>(Searching using RE means searching for a perfect match)- Only 1 perfect Match (in red)</a:t>
            </a:r>
          </a:p>
          <a:p>
            <a:pPr marL="0" indent="0">
              <a:buNone/>
            </a:pPr>
            <a:r>
              <a:rPr lang="en-US" b="1" dirty="0">
                <a:latin typeface="Arial Narrow" panose="020B0606020202030204" pitchFamily="34" charset="0"/>
              </a:rPr>
              <a:t>I love Natural language processing because NLP is my favorite subject. Natural Lang Processing is also a subject in seventh semester. Processing Natural Language is the aim of the subject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Natural Language Processing</a:t>
            </a:r>
            <a:r>
              <a:rPr lang="en-US" b="1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9FBC5D-7D5D-432D-B511-EAC4632E1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8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02"/>
    </mc:Choice>
    <mc:Fallback xmlns="">
      <p:transition spd="slow" advTm="7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a regular expression?...........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Other examples of R.E. for </a:t>
            </a:r>
            <a:r>
              <a:rPr lang="en-US" dirty="0">
                <a:solidFill>
                  <a:srgbClr val="7030A0"/>
                </a:solidFill>
              </a:rPr>
              <a:t>Natural Language Processing</a:t>
            </a:r>
          </a:p>
          <a:p>
            <a:pPr marL="0" indent="0">
              <a:buNone/>
            </a:pPr>
            <a:r>
              <a:rPr lang="en-US" dirty="0"/>
              <a:t>(Suppose we also want other strings to be matched as well since after all they were all referring to the subject of NLP) </a:t>
            </a:r>
          </a:p>
          <a:p>
            <a:pPr marL="0" indent="0">
              <a:buNone/>
            </a:pPr>
            <a:r>
              <a:rPr lang="en-US" dirty="0"/>
              <a:t>1. Include </a:t>
            </a:r>
            <a:r>
              <a:rPr lang="en-US" b="1" dirty="0">
                <a:latin typeface="Arial Narrow" panose="020B0606020202030204" pitchFamily="34" charset="0"/>
              </a:rPr>
              <a:t>Natural language processing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/[</a:t>
            </a:r>
            <a:r>
              <a:rPr lang="en-US" dirty="0" err="1">
                <a:solidFill>
                  <a:srgbClr val="FF0000"/>
                </a:solidFill>
              </a:rPr>
              <a:t>Nn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en-US" dirty="0" err="1">
                <a:solidFill>
                  <a:srgbClr val="FF0000"/>
                </a:solidFill>
              </a:rPr>
              <a:t>atural</a:t>
            </a:r>
            <a:r>
              <a:rPr lang="en-US" dirty="0">
                <a:solidFill>
                  <a:srgbClr val="FF0000"/>
                </a:solidFill>
              </a:rPr>
              <a:t>˽[</a:t>
            </a:r>
            <a:r>
              <a:rPr lang="en-US" dirty="0" err="1">
                <a:solidFill>
                  <a:srgbClr val="FF0000"/>
                </a:solidFill>
              </a:rPr>
              <a:t>Ll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en-US" dirty="0" err="1">
                <a:solidFill>
                  <a:srgbClr val="FF0000"/>
                </a:solidFill>
              </a:rPr>
              <a:t>anguage</a:t>
            </a:r>
            <a:r>
              <a:rPr lang="en-US" dirty="0">
                <a:solidFill>
                  <a:srgbClr val="FF0000"/>
                </a:solidFill>
              </a:rPr>
              <a:t> ˽[Pp]</a:t>
            </a:r>
            <a:r>
              <a:rPr lang="en-US" dirty="0" err="1">
                <a:solidFill>
                  <a:srgbClr val="FF0000"/>
                </a:solidFill>
              </a:rPr>
              <a:t>rocessing</a:t>
            </a:r>
            <a:r>
              <a:rPr lang="en-US" dirty="0">
                <a:solidFill>
                  <a:srgbClr val="FF0000"/>
                </a:solidFill>
              </a:rPr>
              <a:t>/</a:t>
            </a:r>
          </a:p>
          <a:p>
            <a:pPr marL="0" indent="0">
              <a:buNone/>
            </a:pPr>
            <a:r>
              <a:rPr lang="en-US" dirty="0"/>
              <a:t>2. Include </a:t>
            </a:r>
            <a:r>
              <a:rPr lang="en-US" b="1" dirty="0">
                <a:latin typeface="Arial Narrow" panose="020B0606020202030204" pitchFamily="34" charset="0"/>
              </a:rPr>
              <a:t>Natural Lang Processing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Natural˽Lang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uage</a:t>
            </a:r>
            <a:r>
              <a:rPr lang="en-US" dirty="0">
                <a:solidFill>
                  <a:srgbClr val="FF0000"/>
                </a:solidFill>
              </a:rPr>
              <a:t>)? ˽Processing/</a:t>
            </a:r>
          </a:p>
          <a:p>
            <a:pPr marL="0" indent="0">
              <a:buNone/>
            </a:pPr>
            <a:r>
              <a:rPr lang="en-US" dirty="0"/>
              <a:t>3. Include </a:t>
            </a:r>
            <a:r>
              <a:rPr lang="en-US" b="1" dirty="0">
                <a:latin typeface="Arial Narrow" panose="020B0606020202030204" pitchFamily="34" charset="0"/>
              </a:rPr>
              <a:t>NLP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/(</a:t>
            </a:r>
            <a:r>
              <a:rPr lang="en-US" dirty="0" err="1">
                <a:solidFill>
                  <a:srgbClr val="FF0000"/>
                </a:solidFill>
              </a:rPr>
              <a:t>Natural˽Language</a:t>
            </a:r>
            <a:r>
              <a:rPr lang="en-US" dirty="0">
                <a:solidFill>
                  <a:srgbClr val="FF0000"/>
                </a:solidFill>
              </a:rPr>
              <a:t> ˽Processing)|NLP/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0D20404-DC31-4BB1-8C1A-2F155EEB7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66"/>
    </mc:Choice>
    <mc:Fallback>
      <p:transition spd="slow" advTm="188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a regular expression?...........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Some more examples of R.E.s (with too much flexibility allowed!)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1. For people who pronounce Language as </a:t>
            </a:r>
            <a:r>
              <a:rPr lang="en-US" dirty="0" err="1"/>
              <a:t>Languaaa</a:t>
            </a:r>
            <a:r>
              <a:rPr lang="en-US" dirty="0"/>
              <a:t>…age (which is the word that will appear in the transcript)</a:t>
            </a:r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Natural˽Langua</a:t>
            </a:r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 err="1">
                <a:solidFill>
                  <a:srgbClr val="FF0000"/>
                </a:solidFill>
              </a:rPr>
              <a:t>ge</a:t>
            </a:r>
            <a:r>
              <a:rPr lang="en-US" dirty="0">
                <a:solidFill>
                  <a:srgbClr val="FF0000"/>
                </a:solidFill>
              </a:rPr>
              <a:t> ˽Processing/    </a:t>
            </a:r>
            <a:r>
              <a:rPr lang="en-US" dirty="0">
                <a:solidFill>
                  <a:srgbClr val="7030A0"/>
                </a:solidFill>
              </a:rPr>
              <a:t>(0 or more a’s)      </a:t>
            </a:r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Natural˽Langua+ge</a:t>
            </a:r>
            <a:r>
              <a:rPr lang="en-US" dirty="0">
                <a:solidFill>
                  <a:srgbClr val="FF0000"/>
                </a:solidFill>
              </a:rPr>
              <a:t> ˽Processing/    </a:t>
            </a:r>
            <a:r>
              <a:rPr lang="en-US" dirty="0">
                <a:solidFill>
                  <a:srgbClr val="7030A0"/>
                </a:solidFill>
              </a:rPr>
              <a:t>(1 or more a’s)</a:t>
            </a:r>
          </a:p>
          <a:p>
            <a:pPr marL="0" indent="0">
              <a:buNone/>
            </a:pPr>
            <a:r>
              <a:rPr lang="en-US" dirty="0"/>
              <a:t>2. For people who pronounce Language as L….ge (portion in the middle is not audible and varies from person to person- like in poor quality audio)</a:t>
            </a:r>
          </a:p>
          <a:p>
            <a:pPr marL="0" indent="0">
              <a:buNone/>
            </a:pPr>
            <a:r>
              <a:rPr lang="en-US" dirty="0"/>
              <a:t>RE:  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Natural˽L</a:t>
            </a:r>
            <a:r>
              <a:rPr lang="en-US" dirty="0">
                <a:solidFill>
                  <a:srgbClr val="FF0000"/>
                </a:solidFill>
              </a:rPr>
              <a:t> .*</a:t>
            </a:r>
            <a:r>
              <a:rPr lang="en-US" dirty="0" err="1">
                <a:solidFill>
                  <a:srgbClr val="FF0000"/>
                </a:solidFill>
              </a:rPr>
              <a:t>ge</a:t>
            </a:r>
            <a:r>
              <a:rPr lang="en-US" dirty="0">
                <a:solidFill>
                  <a:srgbClr val="FF0000"/>
                </a:solidFill>
              </a:rPr>
              <a:t> ˽Processing/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1CD6CB0-D753-488C-B8B1-1912CBFF9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870"/>
    </mc:Choice>
    <mc:Fallback>
      <p:transition spd="slow" advTm="228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specify a regular expression?...........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other examples of R.E.s: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72E5E-7799-4BB2-889F-FBEDC15E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138" y="2769330"/>
            <a:ext cx="4029162" cy="2944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7BE50-F0D1-4000-BE73-90556BB8A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238" y="2905869"/>
            <a:ext cx="4707605" cy="266468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4A656B-79AD-4FD1-8D5A-158779CB5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3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454"/>
    </mc:Choice>
    <mc:Fallback>
      <p:transition spd="slow" advTm="216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please answer the MCQ in Moodle</a:t>
            </a:r>
            <a:br>
              <a:rPr lang="en-US" dirty="0"/>
            </a:br>
            <a:r>
              <a:rPr lang="en-US" sz="2400" dirty="0"/>
              <a:t>(by Monday 31</a:t>
            </a:r>
            <a:r>
              <a:rPr lang="en-US" sz="2400" baseline="30000" dirty="0"/>
              <a:t>st</a:t>
            </a:r>
            <a:r>
              <a:rPr lang="en-US" sz="2400" dirty="0"/>
              <a:t> Aug 2020, 11 pm)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4ECCD2-402D-4615-B0B9-196E4D6AA8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7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15"/>
    </mc:Choice>
    <mc:Fallback>
      <p:transition spd="slow" advTm="17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622</Words>
  <Application>Microsoft Office PowerPoint</Application>
  <PresentationFormat>Widescreen</PresentationFormat>
  <Paragraphs>86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Narrow</vt:lpstr>
      <vt:lpstr>Calibri</vt:lpstr>
      <vt:lpstr>Calibri Light</vt:lpstr>
      <vt:lpstr>Forte</vt:lpstr>
      <vt:lpstr>Office Theme</vt:lpstr>
      <vt:lpstr>Lecture 5</vt:lpstr>
      <vt:lpstr>Regular expression (R.E.)</vt:lpstr>
      <vt:lpstr>How to specify a regular expression?</vt:lpstr>
      <vt:lpstr>How to specify a regular expression?...........</vt:lpstr>
      <vt:lpstr>How to specify a regular expression?...........</vt:lpstr>
      <vt:lpstr>How to specify a regular expression?...........</vt:lpstr>
      <vt:lpstr>How to specify a regular expression?...........</vt:lpstr>
      <vt:lpstr>Now please answer the MCQ in Moodle (by Monday 31st Aug 2020, 11 pm)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214</cp:revision>
  <dcterms:created xsi:type="dcterms:W3CDTF">2020-08-11T15:39:25Z</dcterms:created>
  <dcterms:modified xsi:type="dcterms:W3CDTF">2020-08-25T06:11:40Z</dcterms:modified>
</cp:coreProperties>
</file>